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7" r:id="rId13"/>
    <p:sldId id="268" r:id="rId14"/>
    <p:sldId id="269" r:id="rId15"/>
    <p:sldId id="270" r:id="rId16"/>
    <p:sldId id="281" r:id="rId17"/>
    <p:sldId id="282" r:id="rId18"/>
    <p:sldId id="283" r:id="rId19"/>
    <p:sldId id="284" r:id="rId20"/>
    <p:sldId id="285" r:id="rId21"/>
    <p:sldId id="286" r:id="rId22"/>
    <p:sldId id="272" r:id="rId23"/>
    <p:sldId id="279" r:id="rId24"/>
    <p:sldId id="280" r:id="rId25"/>
    <p:sldId id="273" r:id="rId26"/>
    <p:sldId id="274" r:id="rId27"/>
    <p:sldId id="275" r:id="rId28"/>
    <p:sldId id="278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1584" autoAdjust="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E920-A146-43D7-AEE4-9F5E96B24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FA255-DBAE-4655-8256-EBD15F62E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5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93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59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9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BHARGAV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BHARGAV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13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BHARGAV</a:t>
            </a:r>
          </a:p>
          <a:p>
            <a:r>
              <a:rPr lang="en-US" dirty="0"/>
              <a:t>SHOW GETTING STARTED WEBSITE LINK</a:t>
            </a:r>
          </a:p>
          <a:p>
            <a:r>
              <a:rPr lang="en-US" dirty="0"/>
              <a:t>SHOW OVERALL SETUP (BHARGAV)</a:t>
            </a:r>
          </a:p>
          <a:p>
            <a:r>
              <a:rPr lang="en-US" dirty="0"/>
              <a:t>SHOW HOW AUTO OWNERSHIP MODEL IS SET UP (BHARGAV)</a:t>
            </a:r>
          </a:p>
          <a:p>
            <a:pPr lvl="1"/>
            <a:r>
              <a:rPr lang="en-US" dirty="0"/>
              <a:t>SHOW AUTO OWNERSHIP CLASS</a:t>
            </a:r>
          </a:p>
          <a:p>
            <a:pPr lvl="1"/>
            <a:r>
              <a:rPr lang="en-US" dirty="0"/>
              <a:t>SHOW YAML FILE</a:t>
            </a:r>
          </a:p>
          <a:p>
            <a:pPr lvl="1"/>
            <a:r>
              <a:rPr lang="en-US" dirty="0"/>
              <a:t>SHOW EXPRESSION FILE</a:t>
            </a:r>
          </a:p>
          <a:p>
            <a:r>
              <a:rPr lang="en-US" dirty="0"/>
              <a:t>SHOW WHERE MADE CHANGES FOR AOC SENSITIVITY TESTS</a:t>
            </a:r>
          </a:p>
          <a:p>
            <a:r>
              <a:rPr lang="en-US" dirty="0"/>
              <a:t>KICK OFF A 1% RUN (OR MAYBE EARLIER?)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29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BHARGAV</a:t>
            </a:r>
          </a:p>
          <a:p>
            <a:r>
              <a:rPr lang="en-US" dirty="0"/>
              <a:t>SHOW GETTING STARTED WEBSITE LINK</a:t>
            </a:r>
          </a:p>
          <a:p>
            <a:r>
              <a:rPr lang="en-US" dirty="0"/>
              <a:t>SHOW OVERALL SETUP (BHARGAV)</a:t>
            </a:r>
          </a:p>
          <a:p>
            <a:r>
              <a:rPr lang="en-US" dirty="0"/>
              <a:t>SHOW HOW AUTO OWNERSHIP MODEL IS SET UP (BHARGAV)</a:t>
            </a:r>
          </a:p>
          <a:p>
            <a:pPr lvl="1"/>
            <a:r>
              <a:rPr lang="en-US" dirty="0"/>
              <a:t>SHOW AUTO OWNERSHIP CLASS</a:t>
            </a:r>
          </a:p>
          <a:p>
            <a:pPr lvl="1"/>
            <a:r>
              <a:rPr lang="en-US" dirty="0"/>
              <a:t>SHOW YAML FILE</a:t>
            </a:r>
          </a:p>
          <a:p>
            <a:pPr lvl="1"/>
            <a:r>
              <a:rPr lang="en-US" dirty="0"/>
              <a:t>SHOW EXPRESSION FILE</a:t>
            </a:r>
          </a:p>
          <a:p>
            <a:r>
              <a:rPr lang="en-US" dirty="0"/>
              <a:t>SHOW WHERE MADE CHANGES FOR AOC SENSITIVITY TESTS</a:t>
            </a:r>
          </a:p>
          <a:p>
            <a:r>
              <a:rPr lang="en-US" dirty="0"/>
              <a:t>KICK OFF A 1% RUN (OR MAYBE EARLIER?)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6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BHARGAV</a:t>
            </a:r>
          </a:p>
          <a:p>
            <a:r>
              <a:rPr lang="en-US" dirty="0"/>
              <a:t>SHOW GETTING STARTED WEBSITE LINK</a:t>
            </a:r>
          </a:p>
          <a:p>
            <a:r>
              <a:rPr lang="en-US" dirty="0"/>
              <a:t>SHOW OVERALL SETUP (BHARGAV)</a:t>
            </a:r>
          </a:p>
          <a:p>
            <a:r>
              <a:rPr lang="en-US" dirty="0"/>
              <a:t>SHOW HOW AUTO OWNERSHIP MODEL IS SET UP (BHARGAV)</a:t>
            </a:r>
          </a:p>
          <a:p>
            <a:pPr lvl="1"/>
            <a:r>
              <a:rPr lang="en-US" dirty="0"/>
              <a:t>SHOW AUTO OWNERSHIP CLASS</a:t>
            </a:r>
          </a:p>
          <a:p>
            <a:pPr lvl="1"/>
            <a:r>
              <a:rPr lang="en-US" dirty="0"/>
              <a:t>SHOW YAML FILE</a:t>
            </a:r>
          </a:p>
          <a:p>
            <a:pPr lvl="1"/>
            <a:r>
              <a:rPr lang="en-US" dirty="0"/>
              <a:t>SHOW EXPRESSION FILE</a:t>
            </a:r>
          </a:p>
          <a:p>
            <a:r>
              <a:rPr lang="en-US" dirty="0"/>
              <a:t>SHOW WHERE MADE CHANGES FOR AOC SENSITIVITY TESTS</a:t>
            </a:r>
          </a:p>
          <a:p>
            <a:r>
              <a:rPr lang="en-US" dirty="0"/>
              <a:t>KICK OFF A 1% RUN (OR MAYBE EARLIER?)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1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BHARGAV</a:t>
            </a:r>
          </a:p>
          <a:p>
            <a:r>
              <a:rPr lang="en-US" dirty="0"/>
              <a:t>SHOW GETTING STARTED WEBSITE LINK</a:t>
            </a:r>
          </a:p>
          <a:p>
            <a:r>
              <a:rPr lang="en-US" dirty="0"/>
              <a:t>SHOW OVERALL SETUP (BHARGAV)</a:t>
            </a:r>
          </a:p>
          <a:p>
            <a:r>
              <a:rPr lang="en-US" dirty="0"/>
              <a:t>SHOW HOW AUTO OWNERSHIP MODEL IS SET UP (BHARGAV)</a:t>
            </a:r>
          </a:p>
          <a:p>
            <a:pPr lvl="1"/>
            <a:r>
              <a:rPr lang="en-US" dirty="0"/>
              <a:t>SHOW AUTO OWNERSHIP CLASS</a:t>
            </a:r>
          </a:p>
          <a:p>
            <a:pPr lvl="1"/>
            <a:r>
              <a:rPr lang="en-US" dirty="0"/>
              <a:t>SHOW YAML FILE</a:t>
            </a:r>
          </a:p>
          <a:p>
            <a:pPr lvl="1"/>
            <a:r>
              <a:rPr lang="en-US" dirty="0"/>
              <a:t>SHOW EXPRESSION FILE</a:t>
            </a:r>
          </a:p>
          <a:p>
            <a:r>
              <a:rPr lang="en-US" dirty="0"/>
              <a:t>SHOW WHERE MADE CHANGES FOR AOC SENSITIVITY TESTS</a:t>
            </a:r>
          </a:p>
          <a:p>
            <a:r>
              <a:rPr lang="en-US" dirty="0"/>
              <a:t>KICK OFF A 1% RUN (OR MAYBE EARLIER?)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1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BHARGAV</a:t>
            </a:r>
          </a:p>
          <a:p>
            <a:r>
              <a:rPr lang="en-US" dirty="0"/>
              <a:t>SHOW GETTING STARTED WEBSITE LINK</a:t>
            </a:r>
          </a:p>
          <a:p>
            <a:r>
              <a:rPr lang="en-US" dirty="0"/>
              <a:t>SHOW OVERALL SETUP (BHARGAV)</a:t>
            </a:r>
          </a:p>
          <a:p>
            <a:r>
              <a:rPr lang="en-US" dirty="0"/>
              <a:t>SHOW HOW AUTO OWNERSHIP MODEL IS SET UP (BHARGAV)</a:t>
            </a:r>
          </a:p>
          <a:p>
            <a:pPr lvl="1"/>
            <a:r>
              <a:rPr lang="en-US" dirty="0"/>
              <a:t>SHOW AUTO OWNERSHIP CLASS</a:t>
            </a:r>
          </a:p>
          <a:p>
            <a:pPr lvl="1"/>
            <a:r>
              <a:rPr lang="en-US" dirty="0"/>
              <a:t>SHOW YAML FILE</a:t>
            </a:r>
          </a:p>
          <a:p>
            <a:pPr lvl="1"/>
            <a:r>
              <a:rPr lang="en-US" dirty="0"/>
              <a:t>SHOW EXPRESSION FILE</a:t>
            </a:r>
          </a:p>
          <a:p>
            <a:r>
              <a:rPr lang="en-US" dirty="0"/>
              <a:t>SHOW WHERE MADE CHANGES FOR AOC SENSITIVITY TESTS</a:t>
            </a:r>
          </a:p>
          <a:p>
            <a:r>
              <a:rPr lang="en-US" dirty="0"/>
              <a:t>KICK OFF A 1% RUN (OR MAYBE EARLIER?)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88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BHARGAV</a:t>
            </a:r>
          </a:p>
          <a:p>
            <a:r>
              <a:rPr lang="en-US" dirty="0"/>
              <a:t>SHOW GETTING STARTED WEBSITE LINK</a:t>
            </a:r>
          </a:p>
          <a:p>
            <a:r>
              <a:rPr lang="en-US" dirty="0"/>
              <a:t>SHOW OVERALL SETUP (BHARGAV)</a:t>
            </a:r>
          </a:p>
          <a:p>
            <a:r>
              <a:rPr lang="en-US" dirty="0"/>
              <a:t>SHOW HOW AUTO OWNERSHIP MODEL IS SET UP (BHARGAV)</a:t>
            </a:r>
          </a:p>
          <a:p>
            <a:pPr lvl="1"/>
            <a:r>
              <a:rPr lang="en-US" dirty="0"/>
              <a:t>SHOW AUTO OWNERSHIP CLASS</a:t>
            </a:r>
          </a:p>
          <a:p>
            <a:pPr lvl="1"/>
            <a:r>
              <a:rPr lang="en-US" dirty="0"/>
              <a:t>SHOW YAML FILE</a:t>
            </a:r>
          </a:p>
          <a:p>
            <a:pPr lvl="1"/>
            <a:r>
              <a:rPr lang="en-US" dirty="0"/>
              <a:t>SHOW EXPRESSION FILE</a:t>
            </a:r>
          </a:p>
          <a:p>
            <a:r>
              <a:rPr lang="en-US" dirty="0"/>
              <a:t>SHOW WHERE MADE CHANGES FOR AOC SENSITIVITY TESTS</a:t>
            </a:r>
          </a:p>
          <a:p>
            <a:r>
              <a:rPr lang="en-US" dirty="0"/>
              <a:t>KICK OFF A 1% RUN (OR MAYBE EARLIER?)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7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05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BHARGAV</a:t>
            </a:r>
          </a:p>
          <a:p>
            <a:r>
              <a:rPr lang="en-US" dirty="0"/>
              <a:t>SHOW GETTING STARTED WEBSITE LINK</a:t>
            </a:r>
          </a:p>
          <a:p>
            <a:r>
              <a:rPr lang="en-US" dirty="0"/>
              <a:t>SHOW OVERALL SETUP (BHARGAV)</a:t>
            </a:r>
          </a:p>
          <a:p>
            <a:r>
              <a:rPr lang="en-US" dirty="0"/>
              <a:t>SHOW HOW AUTO OWNERSHIP MODEL IS SET UP (BHARGAV)</a:t>
            </a:r>
          </a:p>
          <a:p>
            <a:pPr lvl="1"/>
            <a:r>
              <a:rPr lang="en-US" dirty="0"/>
              <a:t>SHOW AUTO OWNERSHIP CLASS</a:t>
            </a:r>
          </a:p>
          <a:p>
            <a:pPr lvl="1"/>
            <a:r>
              <a:rPr lang="en-US" dirty="0"/>
              <a:t>SHOW YAML FILE</a:t>
            </a:r>
          </a:p>
          <a:p>
            <a:pPr lvl="1"/>
            <a:r>
              <a:rPr lang="en-US" dirty="0"/>
              <a:t>SHOW EXPRESSION FILE</a:t>
            </a:r>
          </a:p>
          <a:p>
            <a:r>
              <a:rPr lang="en-US" dirty="0"/>
              <a:t>SHOW WHERE MADE CHANGES FOR AOC SENSITIVITY TESTS</a:t>
            </a:r>
          </a:p>
          <a:p>
            <a:r>
              <a:rPr lang="en-US" dirty="0"/>
              <a:t>KICK OFF A 1% RUN (OR MAYBE EARLIER?)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32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BRICE</a:t>
            </a:r>
          </a:p>
          <a:p>
            <a:r>
              <a:rPr lang="en-US" dirty="0">
                <a:highlight>
                  <a:srgbClr val="FFFF00"/>
                </a:highlight>
              </a:rPr>
              <a:t>SHOW OUTPUT FILES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TRIP LIST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SUMMARY FILES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SHOW TABLEAU AS EXAMPLE OF POST_MODEL SUMMARIES (NEXT SLIDES)</a:t>
            </a:r>
          </a:p>
          <a:p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SHOW VISUALIZATIONS OF VERIFICATION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75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98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2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55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  <a:p>
            <a:r>
              <a:rPr lang="en-US" dirty="0"/>
              <a:t>Mention that MTC, PSRC, and new members ODOT and Met Council are </a:t>
            </a:r>
            <a:r>
              <a:rPr lang="en-US" dirty="0" err="1"/>
              <a:t>PopSim</a:t>
            </a:r>
            <a:r>
              <a:rPr lang="en-US" dirty="0"/>
              <a:t> users.  This will be integrated in coming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9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7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36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OFFER CONCLUDING THOUGHTS, TEE UP NEXT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8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FA255-DBAE-4655-8256-EBD15F62E2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0" descr="titlebkg_v4">
            <a:extLst>
              <a:ext uri="{FF2B5EF4-FFF2-40B4-BE49-F238E27FC236}">
                <a16:creationId xmlns:a16="http://schemas.microsoft.com/office/drawing/2014/main" id="{2E9EAD42-7A4F-498A-8CF6-EA27DC195F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 descr="cover-bottom_v3">
            <a:extLst>
              <a:ext uri="{FF2B5EF4-FFF2-40B4-BE49-F238E27FC236}">
                <a16:creationId xmlns:a16="http://schemas.microsoft.com/office/drawing/2014/main" id="{5A491945-3501-487D-9AFC-5AE16D7CFE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378"/>
            <a:ext cx="121920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08F8FBC9-758F-4385-A574-C64E20F96D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616200"/>
            <a:ext cx="12192000" cy="1058863"/>
          </a:xfrm>
          <a:prstGeom prst="rect">
            <a:avLst/>
          </a:prstGeom>
          <a:solidFill>
            <a:srgbClr val="54BC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5C72D-2F20-4C94-8EA9-1EEEA0B59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084" y="2616201"/>
            <a:ext cx="9144000" cy="10588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7FA3B-73A4-4AE5-92A6-BAA4D364F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084" y="381394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37486-F2F8-463D-936F-E3F43EB0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3E3-16A6-4710-B530-D8703FF9D856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2A916-35D9-465A-A696-26EC64AB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1262"/>
            <a:ext cx="4114800" cy="430213"/>
          </a:xfrm>
        </p:spPr>
        <p:txBody>
          <a:bodyPr/>
          <a:lstStyle/>
          <a:p>
            <a:r>
              <a:rPr lang="en-US" altLang="en-US" dirty="0">
                <a:solidFill>
                  <a:srgbClr val="5F6062"/>
                </a:solidFill>
                <a:latin typeface="Arial" panose="020B0604020202020204" pitchFamily="34" charset="0"/>
              </a:rPr>
              <a:t>AMPO • 444 North Capital Street NW, Suite 532 • Washington, DC 20001 • </a:t>
            </a:r>
            <a:r>
              <a:rPr lang="en-US" altLang="en-US" b="1" dirty="0" err="1">
                <a:solidFill>
                  <a:srgbClr val="5F6062"/>
                </a:solidFill>
                <a:latin typeface="Arial" panose="020B0604020202020204" pitchFamily="34" charset="0"/>
              </a:rPr>
              <a:t>tel</a:t>
            </a:r>
            <a:r>
              <a:rPr lang="en-US" altLang="en-US" b="1" dirty="0">
                <a:solidFill>
                  <a:srgbClr val="5F6062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5F6062"/>
                </a:solidFill>
                <a:latin typeface="Arial" panose="020B0604020202020204" pitchFamily="34" charset="0"/>
              </a:rPr>
              <a:t> 202.624.3680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9828-E4B8-4BC6-8C26-73164CD1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7">
            <a:extLst>
              <a:ext uri="{FF2B5EF4-FFF2-40B4-BE49-F238E27FC236}">
                <a16:creationId xmlns:a16="http://schemas.microsoft.com/office/drawing/2014/main" id="{F0EB0FD5-9FEA-4F44-9219-F8D01EE51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1" y="528637"/>
            <a:ext cx="1720850" cy="4638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1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66DE-97BB-44CF-A06A-385315C7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79130-E826-4E8A-ADBE-81C51D40A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C88D2-EF82-47CC-86EE-4AFBF34B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6236" y="5809240"/>
            <a:ext cx="424872" cy="365125"/>
          </a:xfrm>
        </p:spPr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D80D7-FFB5-4194-8F62-4D7CA3B55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6322872"/>
            <a:ext cx="876422" cy="38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B3B38-EFF7-4ED9-92B6-F290B2D54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5" y="6243451"/>
            <a:ext cx="761844" cy="519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74E07F-C9CC-4587-A9B6-2CC2B69E5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0" y="6332386"/>
            <a:ext cx="1444233" cy="363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094525-0FBC-4D59-8331-0BD00DB00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0" y="6285451"/>
            <a:ext cx="1310234" cy="472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C49DB0-F28F-4596-A3BD-A70B8F7AB1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7" y="6273174"/>
            <a:ext cx="1362265" cy="485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F6B83C-732B-46D4-80C7-0C3A99458C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0" y="6403483"/>
            <a:ext cx="1447176" cy="282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BF9FA1-9BE0-4A0A-8824-4FF6D6A233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27" y="6409382"/>
            <a:ext cx="1153522" cy="206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8264AC-8F77-4690-86C2-0E05AD990F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7" y="6323151"/>
            <a:ext cx="1380978" cy="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7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353F7-BFC0-4230-B54C-5B0F786C6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D824D-9937-4472-9A59-5EEC8FD3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858FA-515A-4A05-AF77-0826F836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5811838"/>
            <a:ext cx="381000" cy="365125"/>
          </a:xfrm>
        </p:spPr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F12C5C-6DE7-455D-9A57-DA4B3A1FBB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6322872"/>
            <a:ext cx="876422" cy="38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220FF-452F-479A-A6AA-F4DC144456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5" y="6243451"/>
            <a:ext cx="761844" cy="519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71423-A655-4B11-A306-73637ACCC8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0" y="6332386"/>
            <a:ext cx="1444233" cy="363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13175-BDDC-48DF-8D02-351987388A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0" y="6285451"/>
            <a:ext cx="1310234" cy="472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89E07E-D8CA-409F-802F-615BADDF3E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7" y="6273174"/>
            <a:ext cx="1362265" cy="485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946977-F482-4CD8-89BF-0AA06EC315A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0" y="6403483"/>
            <a:ext cx="1447176" cy="282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5D11A-174B-4042-AD1D-E50B9D5FEF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27" y="6409382"/>
            <a:ext cx="1153522" cy="206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F25C07-2BEB-4F2B-91E9-8780193BEC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7" y="6323151"/>
            <a:ext cx="1380978" cy="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218C-D32A-4DB6-AD96-F6845C4A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4881-39D6-490B-9B18-BEBCFFDB6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B580B-BC67-4F30-9974-F86D84C9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0872" y="5811838"/>
            <a:ext cx="381000" cy="365125"/>
          </a:xfrm>
        </p:spPr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CCDB60-CC00-4D52-9057-2725870D7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6322872"/>
            <a:ext cx="876422" cy="381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35FE6-84BC-4DE1-8989-5440C83E7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5" y="6243451"/>
            <a:ext cx="761844" cy="519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72CE28-801C-4045-A042-5FCDFF9824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0" y="6332386"/>
            <a:ext cx="1444233" cy="363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310159-7501-420A-A08E-C00FAA21A3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0" y="6285451"/>
            <a:ext cx="1310234" cy="472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9CE763-CE68-4CD6-A21E-88D663E4E4E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7" y="6273174"/>
            <a:ext cx="1362265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B30E1E-129F-4AD7-A968-80A81BA85A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0" y="6403483"/>
            <a:ext cx="1447176" cy="282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70FD47-E872-42E7-84A6-44C532307B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27" y="6409382"/>
            <a:ext cx="1153522" cy="206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8383E-8CCE-4730-B7D7-7B5C4ADA978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7" y="6323151"/>
            <a:ext cx="1380978" cy="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5791-879B-47CA-BF02-4A413118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CC078-3CF9-4962-A924-CC6F40FB7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A54E2-69D5-419B-A35A-2F0C75A2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7744" y="5724525"/>
            <a:ext cx="399473" cy="365125"/>
          </a:xfrm>
        </p:spPr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84ADC-2097-490B-9A81-2EA59FECC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6322872"/>
            <a:ext cx="876422" cy="38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CAAB6-2727-433C-8066-097DB384F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5" y="6243451"/>
            <a:ext cx="761844" cy="519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BF6CFB-CA19-4BF2-9D9E-7A2286BDD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0" y="6332386"/>
            <a:ext cx="1444233" cy="363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5FEC3-9731-443A-AAB4-3A091A664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0" y="6285451"/>
            <a:ext cx="1310234" cy="472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BA9755-7B51-4332-93C2-98E7B4576E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7" y="6273174"/>
            <a:ext cx="1362265" cy="485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6D75DD-9FC6-42E4-87C9-9B47E97BCB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0" y="6403483"/>
            <a:ext cx="1447176" cy="282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D5A146-6591-4D3A-AA4B-FC4D87C49B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27" y="6409382"/>
            <a:ext cx="1153522" cy="206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32B746-7071-45A4-AF94-DD297DB31E1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7" y="6323151"/>
            <a:ext cx="1380978" cy="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8F05-ACD9-402E-A928-EFF5B5E9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5D3C-1733-48CD-8276-24BFABC17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DD02F-98F6-4D87-B4F1-AD39F90A2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EE551-BDBF-4667-9343-A8866F35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5811838"/>
            <a:ext cx="501073" cy="365125"/>
          </a:xfrm>
        </p:spPr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31C07-1179-422C-A191-36C3F8676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6322872"/>
            <a:ext cx="876422" cy="381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048B4-0A5D-4A06-9073-30F30C5FC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5" y="6243451"/>
            <a:ext cx="761844" cy="519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9567BE-7A04-4600-AC01-85960445AC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0" y="6332386"/>
            <a:ext cx="1444233" cy="363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AAC629-8692-4092-B443-562C4A2EF1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0" y="6285451"/>
            <a:ext cx="1310234" cy="472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3CCEFC-AEC1-42CA-85A2-D5900D1836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7" y="6273174"/>
            <a:ext cx="1362265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6DF012-105E-4353-A008-F57EF18571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0" y="6403483"/>
            <a:ext cx="1447176" cy="282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1AF6A7-3146-4792-B012-956C25F9F8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27" y="6409382"/>
            <a:ext cx="1153522" cy="206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6FC326-535D-4E1C-AADC-3449F33E78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7" y="6323151"/>
            <a:ext cx="1380978" cy="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9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54DD-1EB9-486F-B6F9-D491278D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A5265-45EB-41C5-920E-157DDD84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D75F2-0F19-47F4-9D3D-5B66C7683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140AF-E1AA-4DE2-9B70-31276E874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4CCBF-8E72-4C5C-9F94-226506B8D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007D0-F44C-4617-9145-1C45B970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013" y="5824538"/>
            <a:ext cx="427182" cy="365125"/>
          </a:xfrm>
        </p:spPr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63E81-A7D3-490F-A58F-BFA7E1CC9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6322872"/>
            <a:ext cx="876422" cy="381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22731-D586-4622-81AB-E1CA79F8B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5" y="6243451"/>
            <a:ext cx="761844" cy="519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595CE6-2F49-42C9-AF2B-07E9D4BB24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0" y="6332386"/>
            <a:ext cx="1444233" cy="3633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487C4F-D587-4630-AFBF-786674CAF7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0" y="6285451"/>
            <a:ext cx="1310234" cy="472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B95214-9001-42D4-9AB9-11BE4271F3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7" y="6273174"/>
            <a:ext cx="1362265" cy="48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72F60-7A63-4DCA-BFD4-CA8AEF342EC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0" y="6403483"/>
            <a:ext cx="1447176" cy="2823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710B63-D7D2-4123-8757-A2899952F21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27" y="6409382"/>
            <a:ext cx="1153522" cy="206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3DA774-00D6-4F73-9BC2-2CCEF9FF956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7" y="6323151"/>
            <a:ext cx="1380978" cy="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4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84E2-3CC6-424C-AE88-20F91BF5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0BF85-99E3-4AF1-AD39-6C85A490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689" y="5774459"/>
            <a:ext cx="445655" cy="365125"/>
          </a:xfrm>
        </p:spPr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A5171-6F48-4985-AB45-87FAE6EDE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6322872"/>
            <a:ext cx="876422" cy="381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6D07B-6CD2-4D4C-8072-464BD531A7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5" y="6243451"/>
            <a:ext cx="761844" cy="519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C10F0-2B46-4192-9B46-129BCEF2A8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0" y="6332386"/>
            <a:ext cx="1444233" cy="363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A997AD-62F5-471E-A832-35C057C5BA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0" y="6285451"/>
            <a:ext cx="1310234" cy="472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56F365-385D-4BE8-B385-304F80047A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7" y="6273174"/>
            <a:ext cx="1362265" cy="485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FA11F-C5DE-4B85-AFA4-44E65AF71A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0" y="6403483"/>
            <a:ext cx="1447176" cy="282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9CE780-07EF-4037-93B8-7D9F944F35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27" y="6409382"/>
            <a:ext cx="1153522" cy="206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78E124-A5D2-4C5F-99DF-B2A123C0563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7" y="6323151"/>
            <a:ext cx="1380978" cy="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A3459-5C5B-40E6-9069-3A290435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508" y="5848350"/>
            <a:ext cx="473364" cy="365125"/>
          </a:xfrm>
        </p:spPr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3795-47A4-4605-9C19-6CC8A6DA9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6322872"/>
            <a:ext cx="876422" cy="381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88C567-BE1D-456E-A1F7-0C122B6CC1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5" y="6243451"/>
            <a:ext cx="761844" cy="519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913EA-B000-4EF5-A8DB-7A60C3A2B0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0" y="6332386"/>
            <a:ext cx="1444233" cy="363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F7CD21-8B18-4164-BE82-80F4DFDC82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0" y="6285451"/>
            <a:ext cx="1310234" cy="472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11C24A-3DB7-4583-9C8F-B00BC5C732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7" y="6273174"/>
            <a:ext cx="1362265" cy="48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1FED61-FA3E-4E90-8812-902BF7B81A6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0" y="6403483"/>
            <a:ext cx="1447176" cy="282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D57FE4-186E-4FA3-8AD8-22844E152CC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27" y="6409382"/>
            <a:ext cx="1153522" cy="206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F4476-3974-4AF9-B95E-B26A48DA94B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7" y="6323151"/>
            <a:ext cx="1380978" cy="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4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B266-DAE9-4704-9B30-84976B75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E1933-6D8C-4B37-BA67-D498C900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A3DB6-004E-474E-B614-3C83B1112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19F97-F007-4CE5-BCA9-11506B23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342" y="5495925"/>
            <a:ext cx="436418" cy="365125"/>
          </a:xfrm>
        </p:spPr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F9A91-90AF-4156-AC12-619C282DB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6322872"/>
            <a:ext cx="876422" cy="381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D562A-392F-4514-9202-17E726220C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5" y="6243451"/>
            <a:ext cx="761844" cy="519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2A3767-87C3-4198-BC5F-C8E8198DB3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0" y="6332386"/>
            <a:ext cx="1444233" cy="363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A086F6-F1FB-499C-95AE-60656A69D0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0" y="6285451"/>
            <a:ext cx="1310234" cy="472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4B34AC-CB01-473C-B30F-6D8E0495CC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7" y="6273174"/>
            <a:ext cx="1362265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E9E463-24CC-4331-A819-236FFE9795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0" y="6403483"/>
            <a:ext cx="1447176" cy="282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445761-6AB5-4644-99EC-057233E90F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27" y="6409382"/>
            <a:ext cx="1153522" cy="206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9CA58B-6464-4D43-8376-E18D8862155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7" y="6323151"/>
            <a:ext cx="1380978" cy="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7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6CB4-8201-4E65-8CF1-3C619701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DD403-0F54-4DD3-9CD0-64875F540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2F0AC-76F8-47B4-A1D6-3E7DB2DEC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C3A65-F2BE-4393-A3C0-215449B9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2196" y="5495925"/>
            <a:ext cx="408709" cy="365125"/>
          </a:xfrm>
        </p:spPr>
        <p:txBody>
          <a:bodyPr/>
          <a:lstStyle/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5B45B-7FF1-4E3F-B473-3CBBF7318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98" y="6322872"/>
            <a:ext cx="876422" cy="381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61C533-8F9D-43EE-8C06-8E8351F310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65" y="6243451"/>
            <a:ext cx="761844" cy="519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442806-6A54-4209-8FF6-A444950CFE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80" y="6332386"/>
            <a:ext cx="1444233" cy="363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3F5148-B467-4ACE-A6E4-003E159CA1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0" y="6285451"/>
            <a:ext cx="1310234" cy="472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4628E-656E-4792-9090-215DC2EDB6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37" y="6273174"/>
            <a:ext cx="1362265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2E2159-457E-4C3E-8FD6-59D6C8BEFE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20" y="6403483"/>
            <a:ext cx="1447176" cy="282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E0E6B8-B71C-4970-83F4-E3EF85B3A6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27" y="6409382"/>
            <a:ext cx="1153522" cy="206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D20E11-3673-4886-AFCD-891D782BD7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77" y="6323151"/>
            <a:ext cx="1380978" cy="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0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205B2-8CC3-4A4E-B6BF-480705A4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688" y="315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97F40-5A5F-431B-987D-80F9D97AA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68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9D0C-CF42-4B18-B239-C002ACC43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93E3-16A6-4710-B530-D8703FF9D856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32A60-CF14-4CAC-B81F-5B75CE37B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FD02C-8F35-4DAB-B42B-FDBDDBAB1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96D8C-4F3E-431B-BBD3-D93C921EFAB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D66BF4A-1AAB-4632-B509-0D24437B1D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" cy="2743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3BD4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8" name="Picture 25">
            <a:extLst>
              <a:ext uri="{FF2B5EF4-FFF2-40B4-BE49-F238E27FC236}">
                <a16:creationId xmlns:a16="http://schemas.microsoft.com/office/drawing/2014/main" id="{6CC2F27A-FA15-4D7D-987C-FBB7D8113A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0800"/>
            <a:ext cx="730250" cy="196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47A7C549-FB69-46F6-918D-4680E5DAF1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4736"/>
            <a:ext cx="9112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1">
            <a:extLst>
              <a:ext uri="{FF2B5EF4-FFF2-40B4-BE49-F238E27FC236}">
                <a16:creationId xmlns:a16="http://schemas.microsoft.com/office/drawing/2014/main" id="{F0CAE0F1-CEF7-4F2B-B1BD-F16B6D09E2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460824"/>
            <a:ext cx="914400" cy="2397176"/>
          </a:xfrm>
          <a:prstGeom prst="rect">
            <a:avLst/>
          </a:prstGeom>
          <a:solidFill>
            <a:srgbClr val="F3BD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1CC19025-45F6-4518-9CD2-4FEE5495BE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257675"/>
            <a:ext cx="7699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B41B62-EB4C-4D84-A262-B65F62913B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554663"/>
            <a:ext cx="7699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0">
            <a:extLst>
              <a:ext uri="{FF2B5EF4-FFF2-40B4-BE49-F238E27FC236}">
                <a16:creationId xmlns:a16="http://schemas.microsoft.com/office/drawing/2014/main" id="{4D3274BE-37B7-439F-9B26-EC43D3C06ED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1225" y="1324795"/>
            <a:ext cx="11044801" cy="0"/>
          </a:xfrm>
          <a:prstGeom prst="line">
            <a:avLst/>
          </a:prstGeom>
          <a:noFill/>
          <a:ln w="25400">
            <a:solidFill>
              <a:srgbClr val="0081A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1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90DF48E-4D75-4162-85DB-72D635574AF9}"/>
              </a:ext>
            </a:extLst>
          </p:cNvPr>
          <p:cNvSpPr/>
          <p:nvPr/>
        </p:nvSpPr>
        <p:spPr>
          <a:xfrm>
            <a:off x="0" y="6251643"/>
            <a:ext cx="12192000" cy="703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1A08F-56A6-4329-B80C-0DB6338A7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ActivitySim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B5E20-ADB6-444E-A019-F27FD9D1C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TRB Planning Applications Conference</a:t>
            </a:r>
          </a:p>
          <a:p>
            <a:r>
              <a:rPr lang="en-US" dirty="0"/>
              <a:t>Portland, OR </a:t>
            </a:r>
          </a:p>
          <a:p>
            <a:r>
              <a:rPr lang="en-US" dirty="0"/>
              <a:t>June 1,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CD1F4-4163-42B7-9543-A8AC36B96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3" y="6415155"/>
            <a:ext cx="876422" cy="381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48C31-0A33-4F74-A29C-D38DD3916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63" y="6314313"/>
            <a:ext cx="761844" cy="519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068561-CFEC-4923-B796-BA4ACBF40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98" y="6397578"/>
            <a:ext cx="1514686" cy="381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06D224-861B-4A8C-843C-E356B28DC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67" y="6321375"/>
            <a:ext cx="1514686" cy="5464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0A24A-C8C9-41D7-8CAF-B425E79365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21" y="6351673"/>
            <a:ext cx="1362265" cy="485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B24E37-9114-4166-B993-674E57C851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15" y="6491408"/>
            <a:ext cx="1562100" cy="304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DE5DB6-22E2-4004-8D1C-8B64719663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92" y="6491408"/>
            <a:ext cx="1153522" cy="2063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90DF0B-8083-47B4-824B-3CAB62745C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206" y="6397578"/>
            <a:ext cx="1562100" cy="4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CDE3-FD0D-4391-ACC0-6CDEF444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6301-CDEC-4B0F-A9BF-89DE6D74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606" y="1825625"/>
            <a:ext cx="10103682" cy="4351338"/>
          </a:xfrm>
        </p:spPr>
        <p:txBody>
          <a:bodyPr>
            <a:normAutofit/>
          </a:bodyPr>
          <a:lstStyle/>
          <a:p>
            <a:r>
              <a:rPr lang="en-US" dirty="0"/>
              <a:t>Works with open data formats</a:t>
            </a:r>
          </a:p>
          <a:p>
            <a:endParaRPr lang="en-US" dirty="0"/>
          </a:p>
          <a:p>
            <a:r>
              <a:rPr lang="en-US" dirty="0"/>
              <a:t>Table Data in CSV or binary HDF5 format</a:t>
            </a:r>
          </a:p>
          <a:p>
            <a:pPr lvl="1"/>
            <a:r>
              <a:rPr lang="en-US" dirty="0"/>
              <a:t>Zone data (households, employment by type, parking costs, etc.)</a:t>
            </a:r>
          </a:p>
          <a:p>
            <a:pPr lvl="1"/>
            <a:r>
              <a:rPr lang="en-US" dirty="0"/>
              <a:t>Synthetic households</a:t>
            </a:r>
          </a:p>
          <a:p>
            <a:pPr lvl="1"/>
            <a:r>
              <a:rPr lang="en-US" dirty="0"/>
              <a:t>Synthetic persons</a:t>
            </a:r>
          </a:p>
          <a:p>
            <a:pPr lvl="1"/>
            <a:endParaRPr lang="en-US" dirty="0"/>
          </a:p>
          <a:p>
            <a:r>
              <a:rPr lang="en-US" dirty="0"/>
              <a:t>Network LOS skims in open matrix (OMX) format</a:t>
            </a:r>
          </a:p>
          <a:p>
            <a:pPr lvl="1"/>
            <a:r>
              <a:rPr lang="en-US" dirty="0"/>
              <a:t>By mode and time-of-day</a:t>
            </a:r>
          </a:p>
        </p:txBody>
      </p:sp>
    </p:spTree>
    <p:extLst>
      <p:ext uri="{BB962C8B-B14F-4D97-AF65-F5344CB8AC3E}">
        <p14:creationId xmlns:p14="http://schemas.microsoft.com/office/powerpoint/2010/main" val="189032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C8CF-DC0E-46C7-97B2-03128E18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92F2-E1DB-4A60-9E94-7EFF31A1E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80" y="1825625"/>
            <a:ext cx="9786620" cy="41545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Runs under Windows, Linux, or Mac</a:t>
            </a:r>
          </a:p>
          <a:p>
            <a:r>
              <a:rPr lang="en-US" dirty="0"/>
              <a:t>Size of problem drives requirements</a:t>
            </a:r>
          </a:p>
          <a:p>
            <a:pPr lvl="1"/>
            <a:r>
              <a:rPr lang="en-US" dirty="0"/>
              <a:t>Population</a:t>
            </a:r>
          </a:p>
          <a:p>
            <a:pPr lvl="1"/>
            <a:r>
              <a:rPr lang="en-US" dirty="0"/>
              <a:t>Number of zones, number of skims</a:t>
            </a:r>
          </a:p>
          <a:p>
            <a:r>
              <a:rPr lang="en-US" dirty="0"/>
              <a:t>Processes everything in RAM</a:t>
            </a:r>
          </a:p>
          <a:p>
            <a:pPr lvl="1"/>
            <a:r>
              <a:rPr lang="en-US" dirty="0"/>
              <a:t>Makes use of chunking to process the population in manageable chunks of in-memory data</a:t>
            </a:r>
          </a:p>
          <a:p>
            <a:r>
              <a:rPr lang="en-US" dirty="0"/>
              <a:t>Is parallelized so more resources means faster runtimes</a:t>
            </a:r>
          </a:p>
          <a:p>
            <a:pPr lvl="1"/>
            <a:r>
              <a:rPr lang="en-US" dirty="0"/>
              <a:t>More cores</a:t>
            </a:r>
          </a:p>
          <a:p>
            <a:pPr lvl="1"/>
            <a:r>
              <a:rPr lang="en-US" dirty="0"/>
              <a:t>More memory</a:t>
            </a:r>
          </a:p>
        </p:txBody>
      </p:sp>
    </p:spTree>
    <p:extLst>
      <p:ext uri="{BB962C8B-B14F-4D97-AF65-F5344CB8AC3E}">
        <p14:creationId xmlns:p14="http://schemas.microsoft.com/office/powerpoint/2010/main" val="248013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A272-28B4-4903-93FC-A242DD92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Runtime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23C15-675F-4DF3-A1ED-39C5AA79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108" y="1599201"/>
            <a:ext cx="1046101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 scale example </a:t>
            </a:r>
          </a:p>
          <a:p>
            <a:pPr lvl="1"/>
            <a:r>
              <a:rPr lang="en-US" dirty="0"/>
              <a:t>7.5 million people, 1450 zones, 825 network skims</a:t>
            </a:r>
          </a:p>
          <a:p>
            <a:pPr lvl="1"/>
            <a:r>
              <a:rPr lang="en-US" dirty="0"/>
              <a:t>Process chunks of households in parallel using Python’s multiprocessing library</a:t>
            </a:r>
          </a:p>
          <a:p>
            <a:pPr lvl="1"/>
            <a:endParaRPr lang="en-US" dirty="0"/>
          </a:p>
          <a:p>
            <a:r>
              <a:rPr lang="en-US" dirty="0"/>
              <a:t>Windows Server</a:t>
            </a:r>
          </a:p>
          <a:p>
            <a:pPr lvl="1"/>
            <a:r>
              <a:rPr lang="en-US" dirty="0"/>
              <a:t>Intel Xeon E5 2.6GHz 28 core 224GB RAM</a:t>
            </a:r>
          </a:p>
          <a:p>
            <a:pPr lvl="1"/>
            <a:r>
              <a:rPr lang="en-US" dirty="0"/>
              <a:t>Single process setup runs in 24 hours (100% sample)</a:t>
            </a:r>
          </a:p>
          <a:p>
            <a:pPr lvl="1"/>
            <a:r>
              <a:rPr lang="en-US" dirty="0"/>
              <a:t>24 multiprocess setup runs in 2 hours 45 minutes (100% sample)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Cloud</a:t>
            </a:r>
          </a:p>
          <a:p>
            <a:pPr lvl="1"/>
            <a:r>
              <a:rPr lang="en-US" dirty="0"/>
              <a:t>Linux 124 multiprocess setup runs in 51 minutes and cost $16 (100% sample)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52F1-8900-4FF5-88FB-276BFD11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709738"/>
            <a:ext cx="10179957" cy="2852737"/>
          </a:xfrm>
        </p:spPr>
        <p:txBody>
          <a:bodyPr/>
          <a:lstStyle/>
          <a:p>
            <a:r>
              <a:rPr lang="en-US" dirty="0"/>
              <a:t>Getting Started with </a:t>
            </a:r>
            <a:r>
              <a:rPr lang="en-US" dirty="0" err="1"/>
              <a:t>ActivitySim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4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0B21-24F1-4D7C-B7AC-D4A662D9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BFAC10-A18C-4841-9BC9-12C03E097252}"/>
              </a:ext>
            </a:extLst>
          </p:cNvPr>
          <p:cNvSpPr txBox="1">
            <a:spLocks/>
          </p:cNvSpPr>
          <p:nvPr/>
        </p:nvSpPr>
        <p:spPr>
          <a:xfrm>
            <a:off x="1200726" y="1825625"/>
            <a:ext cx="57781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and install Anaconda </a:t>
            </a:r>
            <a:br>
              <a:rPr lang="en-US" dirty="0"/>
            </a:br>
            <a:r>
              <a:rPr lang="en-US" dirty="0"/>
              <a:t>64bit Python 2 or 3</a:t>
            </a:r>
          </a:p>
          <a:p>
            <a:pPr lvl="1"/>
            <a:r>
              <a:rPr lang="en-US" dirty="0"/>
              <a:t>Pre-built collection of performant Python libraries (and underlying C/C++)</a:t>
            </a:r>
          </a:p>
          <a:p>
            <a:r>
              <a:rPr lang="en-US" dirty="0"/>
              <a:t>Get and install other libraries</a:t>
            </a:r>
          </a:p>
          <a:p>
            <a:pPr lvl="1"/>
            <a:r>
              <a:rPr lang="en-US" dirty="0"/>
              <a:t>using </a:t>
            </a:r>
            <a:r>
              <a:rPr lang="en-US" dirty="0" err="1"/>
              <a:t>conda</a:t>
            </a:r>
            <a:r>
              <a:rPr lang="en-US" dirty="0"/>
              <a:t> to ensure compatibility and performance</a:t>
            </a:r>
          </a:p>
          <a:p>
            <a:r>
              <a:rPr lang="en-US" dirty="0"/>
              <a:t>Get and install </a:t>
            </a:r>
            <a:r>
              <a:rPr lang="en-US" dirty="0" err="1"/>
              <a:t>ActivitySim</a:t>
            </a:r>
            <a:endParaRPr lang="en-US" dirty="0"/>
          </a:p>
          <a:p>
            <a:pPr lvl="1"/>
            <a:r>
              <a:rPr lang="en-US" dirty="0"/>
              <a:t>using pip to download the package from the Python Package Index</a:t>
            </a:r>
          </a:p>
        </p:txBody>
      </p:sp>
      <p:pic>
        <p:nvPicPr>
          <p:cNvPr id="7" name="Picture 2" descr="Anaconda Logo.png">
            <a:extLst>
              <a:ext uri="{FF2B5EF4-FFF2-40B4-BE49-F238E27FC236}">
                <a16:creationId xmlns:a16="http://schemas.microsoft.com/office/drawing/2014/main" id="{EE9C9B50-B388-424E-8CA9-4C7E4A2A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79" y="1723459"/>
            <a:ext cx="1074839" cy="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B36D2B-8D4D-4A79-828C-63439E077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925" y="2198952"/>
            <a:ext cx="5081512" cy="36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1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9557-ED89-4D99-9CCD-A37AE13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&amp; Running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791E4-1DF1-4AB1-B3CF-8BFE2D87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73" y="1825625"/>
            <a:ext cx="4150756" cy="4351338"/>
          </a:xfrm>
        </p:spPr>
        <p:txBody>
          <a:bodyPr>
            <a:normAutofit/>
          </a:bodyPr>
          <a:lstStyle/>
          <a:p>
            <a:r>
              <a:rPr lang="en-US" dirty="0"/>
              <a:t>Folder and File Setup</a:t>
            </a:r>
          </a:p>
          <a:p>
            <a:pPr lvl="1"/>
            <a:r>
              <a:rPr lang="en-US" dirty="0"/>
              <a:t>configs - settings, expressions files, etc.</a:t>
            </a:r>
          </a:p>
          <a:p>
            <a:pPr lvl="1"/>
            <a:r>
              <a:rPr lang="en-US" dirty="0"/>
              <a:t>data - input data such as land use, synthetic population files, and skims</a:t>
            </a:r>
          </a:p>
          <a:p>
            <a:pPr lvl="1"/>
            <a:r>
              <a:rPr lang="en-US" dirty="0"/>
              <a:t>output - outputs folder</a:t>
            </a:r>
          </a:p>
          <a:p>
            <a:pPr lvl="1"/>
            <a:r>
              <a:rPr lang="en-US" dirty="0"/>
              <a:t>simulation.py - main script to run the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C9931-1E25-44D4-892A-A785743B3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42" y="1641527"/>
            <a:ext cx="6001402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1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9557-ED89-4D99-9CCD-A37AE13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Ownership Model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1D1FF-D4AB-426F-A1B1-B3415C1B2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Submodel</a:t>
            </a:r>
            <a:r>
              <a:rPr lang="en-US" dirty="0"/>
              <a:t> components:</a:t>
            </a:r>
          </a:p>
          <a:p>
            <a:endParaRPr lang="en-US" dirty="0"/>
          </a:p>
          <a:p>
            <a:pPr lvl="1"/>
            <a:r>
              <a:rPr lang="en-US" dirty="0"/>
              <a:t>Code – auto_ownership.py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Config – </a:t>
            </a:r>
            <a:r>
              <a:rPr lang="en-US" dirty="0" err="1"/>
              <a:t>auto_ownership.yaml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Expressions – auto_ownership.csv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A291B0-C7CB-4462-A8D7-455DF1B46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294"/>
          <a:stretch/>
        </p:blipFill>
        <p:spPr>
          <a:xfrm>
            <a:off x="6457575" y="1746607"/>
            <a:ext cx="5552557" cy="2315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2D6CFE-47D5-4F59-A13D-237ECDD1F3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977" b="45757"/>
          <a:stretch/>
        </p:blipFill>
        <p:spPr>
          <a:xfrm>
            <a:off x="6457574" y="4544096"/>
            <a:ext cx="5552557" cy="1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7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9557-ED89-4D99-9CCD-A37AE13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Ownership Model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1D1FF-D4AB-426F-A1B1-B3415C1B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88" y="1825625"/>
            <a:ext cx="5617950" cy="4351338"/>
          </a:xfrm>
        </p:spPr>
        <p:txBody>
          <a:bodyPr/>
          <a:lstStyle/>
          <a:p>
            <a:r>
              <a:rPr lang="en-US" dirty="0"/>
              <a:t>Code: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inject_step</a:t>
            </a:r>
            <a:r>
              <a:rPr lang="en-US" dirty="0"/>
              <a:t>() = runnable model step</a:t>
            </a:r>
          </a:p>
          <a:p>
            <a:pPr lvl="1"/>
            <a:r>
              <a:rPr lang="en-US" dirty="0"/>
              <a:t>Takes as input households table</a:t>
            </a:r>
          </a:p>
          <a:p>
            <a:pPr lvl="1"/>
            <a:r>
              <a:rPr lang="en-US" dirty="0"/>
              <a:t>Reads </a:t>
            </a:r>
            <a:r>
              <a:rPr lang="en-US" dirty="0" err="1"/>
              <a:t>yaml</a:t>
            </a:r>
            <a:r>
              <a:rPr lang="en-US" dirty="0"/>
              <a:t> config file</a:t>
            </a:r>
          </a:p>
          <a:p>
            <a:pPr lvl="1"/>
            <a:r>
              <a:rPr lang="en-US" dirty="0"/>
              <a:t>Reads model expressions specification</a:t>
            </a:r>
          </a:p>
          <a:p>
            <a:pPr lvl="1"/>
            <a:r>
              <a:rPr lang="en-US" dirty="0"/>
              <a:t>Makes choices</a:t>
            </a:r>
          </a:p>
          <a:p>
            <a:pPr lvl="1"/>
            <a:r>
              <a:rPr lang="en-US" dirty="0"/>
              <a:t>Sets households table [“</a:t>
            </a:r>
            <a:r>
              <a:rPr lang="en-US" dirty="0" err="1"/>
              <a:t>auto_ownership</a:t>
            </a:r>
            <a:r>
              <a:rPr lang="en-US" dirty="0"/>
              <a:t>”] column</a:t>
            </a:r>
          </a:p>
          <a:p>
            <a:pPr lvl="1"/>
            <a:r>
              <a:rPr lang="en-US" dirty="0"/>
              <a:t>Replaces households table in the pipeline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C8A8D7-4ADB-46A6-AC76-CDBBC4B73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638" y="1485107"/>
            <a:ext cx="5358182" cy="47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1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9557-ED89-4D99-9CCD-A37AE13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Ownership Model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1D1FF-D4AB-426F-A1B1-B3415C1B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88" y="1825625"/>
            <a:ext cx="5617950" cy="4351338"/>
          </a:xfrm>
        </p:spPr>
        <p:txBody>
          <a:bodyPr>
            <a:normAutofit/>
          </a:bodyPr>
          <a:lstStyle/>
          <a:p>
            <a:r>
              <a:rPr lang="en-US" dirty="0"/>
              <a:t>Config:</a:t>
            </a:r>
          </a:p>
          <a:p>
            <a:endParaRPr lang="en-US" dirty="0"/>
          </a:p>
          <a:p>
            <a:pPr lvl="1"/>
            <a:r>
              <a:rPr lang="en-US" dirty="0"/>
              <a:t>Specifies multinomial logit model structure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Specifies named constants to use the expressions spec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8DB6E-E7EB-4022-B115-72C16B3AE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790"/>
          <a:stretch/>
        </p:blipFill>
        <p:spPr>
          <a:xfrm>
            <a:off x="7627618" y="2116690"/>
            <a:ext cx="2723294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6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9557-ED89-4D99-9CCD-A37AE13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Ownership Model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1D1FF-D4AB-426F-A1B1-B3415C1B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88" y="1825625"/>
            <a:ext cx="29627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Expressions:</a:t>
            </a:r>
          </a:p>
          <a:p>
            <a:pPr lvl="1"/>
            <a:r>
              <a:rPr lang="en-US" dirty="0"/>
              <a:t>Utility terms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Valid Python / pandas / </a:t>
            </a:r>
            <a:r>
              <a:rPr lang="en-US" dirty="0" err="1"/>
              <a:t>numpy</a:t>
            </a:r>
            <a:r>
              <a:rPr lang="en-US" dirty="0"/>
              <a:t> expressions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Format varies by model type, but is always a structured CSV 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3BA37-6E13-434F-B53B-32FAB102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64" y="1825625"/>
            <a:ext cx="8013457" cy="40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7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52F1-8900-4FF5-88FB-276BFD11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709738"/>
            <a:ext cx="10179957" cy="2852737"/>
          </a:xfrm>
        </p:spPr>
        <p:txBody>
          <a:bodyPr/>
          <a:lstStyle/>
          <a:p>
            <a:r>
              <a:rPr lang="en-US" dirty="0"/>
              <a:t>What is ActivitySim?</a:t>
            </a:r>
          </a:p>
        </p:txBody>
      </p:sp>
    </p:spTree>
    <p:extLst>
      <p:ext uri="{BB962C8B-B14F-4D97-AF65-F5344CB8AC3E}">
        <p14:creationId xmlns:p14="http://schemas.microsoft.com/office/powerpoint/2010/main" val="1001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9557-ED89-4D99-9CCD-A37AE13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Model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1D1FF-D4AB-426F-A1B1-B3415C1B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88" y="1825625"/>
            <a:ext cx="3532296" cy="4351338"/>
          </a:xfrm>
        </p:spPr>
        <p:txBody>
          <a:bodyPr>
            <a:normAutofit/>
          </a:bodyPr>
          <a:lstStyle/>
          <a:p>
            <a:r>
              <a:rPr lang="en-US" dirty="0"/>
              <a:t>Run:</a:t>
            </a:r>
          </a:p>
          <a:p>
            <a:pPr lvl="1"/>
            <a:r>
              <a:rPr lang="en-US" dirty="0"/>
              <a:t>Open Anaconda Prompt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Change to project directory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Activate Anaconda environment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Run simulation.py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C60F7-006D-4FD0-8535-252AB8F73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19" y="1822926"/>
            <a:ext cx="7451879" cy="1606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EF4042-6FF6-4D83-88C5-E4BB0BA8A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019" y="3610399"/>
            <a:ext cx="7417204" cy="21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0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9557-ED89-4D99-9CCD-A37AE13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1D1FF-D4AB-426F-A1B1-B3415C1B2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88" y="1825625"/>
            <a:ext cx="4929100" cy="4351338"/>
          </a:xfrm>
        </p:spPr>
        <p:txBody>
          <a:bodyPr>
            <a:normAutofit/>
          </a:bodyPr>
          <a:lstStyle/>
          <a:p>
            <a:r>
              <a:rPr lang="en-US" dirty="0"/>
              <a:t>Pipeline.h5 – all tables before and after each </a:t>
            </a:r>
            <a:r>
              <a:rPr lang="en-US" dirty="0" err="1"/>
              <a:t>submodel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Final_*.csv – final synthetic travel diary tables</a:t>
            </a:r>
          </a:p>
          <a:p>
            <a:endParaRPr lang="en-US" dirty="0"/>
          </a:p>
          <a:p>
            <a:r>
              <a:rPr lang="en-US" dirty="0"/>
              <a:t>Trace*.csv – tracing of calculations for each model step for debugging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72FC4-5F9D-44E4-B794-6D205A15B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788" y="1492872"/>
            <a:ext cx="6113606" cy="46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8D59-71EF-4E75-94D2-FC5B6E7C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4DCB9-305C-46BB-A530-2FC38FD25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65" y="1639605"/>
            <a:ext cx="4332971" cy="22301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809ED7-8D05-47B8-ABB6-EFE5F20A0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865" y="3869719"/>
            <a:ext cx="4319705" cy="2230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10ECC4-B272-4989-A533-D7BE37F82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013" y="1639604"/>
            <a:ext cx="5609893" cy="43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4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8D59-71EF-4E75-94D2-FC5B6E7C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Testing (Auto Operating Cost)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82736-C080-427A-A36F-1F2B728DD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72" y="2080756"/>
            <a:ext cx="5605694" cy="3343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93B28-3C3F-49FF-8EA4-2719C011A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74" y="2080757"/>
            <a:ext cx="4250692" cy="33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8D59-71EF-4E75-94D2-FC5B6E7C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Testing (Auto Operating Cost)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301B21-3D8C-4A5A-AD5B-A28748D9C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03" y="2033778"/>
            <a:ext cx="5139689" cy="35011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ACA399-101A-48D6-9DF6-AB2D340B7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75" y="2033778"/>
            <a:ext cx="4979279" cy="35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08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974E-C1F0-40B7-A61B-CBA106CC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27" y="1709738"/>
            <a:ext cx="10146722" cy="2852737"/>
          </a:xfrm>
        </p:spPr>
        <p:txBody>
          <a:bodyPr/>
          <a:lstStyle/>
          <a:p>
            <a:r>
              <a:rPr lang="en-US" dirty="0"/>
              <a:t>What’s Next with </a:t>
            </a:r>
            <a:r>
              <a:rPr lang="en-US" dirty="0" err="1"/>
              <a:t>ActivitySim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4355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86C4-4A15-4F5C-8B6A-C6618F95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DB4E5-E5BF-4267-AC83-50C09D72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382" y="1825625"/>
            <a:ext cx="1017690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ARC</a:t>
            </a:r>
          </a:p>
          <a:p>
            <a:pPr lvl="1"/>
            <a:r>
              <a:rPr lang="en-US" dirty="0"/>
              <a:t>Implementation underway</a:t>
            </a:r>
          </a:p>
          <a:p>
            <a:r>
              <a:rPr lang="en-US" dirty="0"/>
              <a:t>SEMCOG</a:t>
            </a:r>
          </a:p>
          <a:p>
            <a:pPr lvl="1"/>
            <a:r>
              <a:rPr lang="en-US" dirty="0"/>
              <a:t>Implementation begins this fall</a:t>
            </a:r>
          </a:p>
          <a:p>
            <a:r>
              <a:rPr lang="en-US" dirty="0"/>
              <a:t>MTC</a:t>
            </a:r>
          </a:p>
          <a:p>
            <a:pPr lvl="1"/>
            <a:r>
              <a:rPr lang="en-US" dirty="0"/>
              <a:t>Implementation of existing model under review</a:t>
            </a:r>
          </a:p>
          <a:p>
            <a:r>
              <a:rPr lang="en-US" dirty="0"/>
              <a:t>Future implementation (TBD)</a:t>
            </a:r>
          </a:p>
          <a:p>
            <a:pPr lvl="1"/>
            <a:r>
              <a:rPr lang="en-US" dirty="0"/>
              <a:t>SANDAG</a:t>
            </a:r>
          </a:p>
          <a:p>
            <a:pPr lvl="1"/>
            <a:r>
              <a:rPr lang="en-US" dirty="0"/>
              <a:t>SFCTA</a:t>
            </a:r>
          </a:p>
          <a:p>
            <a:pPr lvl="1"/>
            <a:r>
              <a:rPr lang="en-US" dirty="0"/>
              <a:t>PSRC</a:t>
            </a:r>
          </a:p>
          <a:p>
            <a:pPr lvl="1"/>
            <a:r>
              <a:rPr lang="en-US" dirty="0"/>
              <a:t>Oregon DOT</a:t>
            </a:r>
          </a:p>
          <a:p>
            <a:pPr lvl="1"/>
            <a:r>
              <a:rPr lang="en-US" dirty="0"/>
              <a:t>Met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65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D2A6-DB3B-4ADE-8217-21D7B211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 Plans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AA17B0-A4B2-4E1F-87E6-D6F6A16D9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272" y="1825625"/>
            <a:ext cx="904018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Partners collaboratively define work scope</a:t>
            </a:r>
          </a:p>
          <a:p>
            <a:pPr lvl="1"/>
            <a:r>
              <a:rPr lang="en-US" dirty="0"/>
              <a:t>Each year develop one-year scope</a:t>
            </a:r>
          </a:p>
          <a:p>
            <a:pPr lvl="1"/>
            <a:r>
              <a:rPr lang="en-US" dirty="0"/>
              <a:t>Identify needs and prioritize features</a:t>
            </a:r>
          </a:p>
          <a:p>
            <a:pPr lvl="1"/>
            <a:r>
              <a:rPr lang="en-US" dirty="0"/>
              <a:t>Phase V (start summer 2019) scoping underway</a:t>
            </a:r>
          </a:p>
          <a:p>
            <a:r>
              <a:rPr lang="en-US" dirty="0"/>
              <a:t>Phase V draft scope</a:t>
            </a:r>
          </a:p>
          <a:p>
            <a:pPr lvl="1"/>
            <a:r>
              <a:rPr lang="en-US" dirty="0"/>
              <a:t>Support for multiple zone systems</a:t>
            </a:r>
            <a:endParaRPr lang="en-US" sz="3200" dirty="0"/>
          </a:p>
          <a:p>
            <a:pPr lvl="1"/>
            <a:r>
              <a:rPr lang="en-US" dirty="0"/>
              <a:t>TNCs/AVs</a:t>
            </a:r>
            <a:endParaRPr lang="en-US" sz="3600" dirty="0"/>
          </a:p>
          <a:p>
            <a:pPr lvl="1"/>
            <a:r>
              <a:rPr lang="en-US" dirty="0"/>
              <a:t>Input validation checking</a:t>
            </a:r>
            <a:endParaRPr lang="en-US" sz="3200" dirty="0"/>
          </a:p>
          <a:p>
            <a:pPr lvl="1"/>
            <a:r>
              <a:rPr lang="en-US" dirty="0"/>
              <a:t>Output summarization</a:t>
            </a:r>
            <a:endParaRPr lang="en-US" sz="3200" dirty="0"/>
          </a:p>
          <a:p>
            <a:pPr lvl="1"/>
            <a:r>
              <a:rPr lang="en-US" dirty="0" err="1"/>
              <a:t>PopulationSim</a:t>
            </a:r>
            <a:r>
              <a:rPr lang="en-US" dirty="0"/>
              <a:t> integration</a:t>
            </a:r>
          </a:p>
          <a:p>
            <a:pPr lvl="1"/>
            <a:r>
              <a:rPr lang="en-US" dirty="0"/>
              <a:t>Performance tuning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324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D2A6-DB3B-4ADE-8217-21D7B211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 Plans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0EFA1E-0B3F-46DC-9703-DB59DE0CA1F7}"/>
              </a:ext>
            </a:extLst>
          </p:cNvPr>
          <p:cNvSpPr txBox="1">
            <a:spLocks/>
          </p:cNvSpPr>
          <p:nvPr/>
        </p:nvSpPr>
        <p:spPr>
          <a:xfrm>
            <a:off x="1403192" y="1779905"/>
            <a:ext cx="83534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Develop multi-year scope?</a:t>
            </a:r>
          </a:p>
          <a:p>
            <a:r>
              <a:rPr lang="en-US" dirty="0"/>
              <a:t>Other potential new features?</a:t>
            </a:r>
            <a:endParaRPr lang="en-US" sz="3600" dirty="0"/>
          </a:p>
          <a:p>
            <a:pPr lvl="1"/>
            <a:r>
              <a:rPr lang="en-US" dirty="0"/>
              <a:t>Estimation mode</a:t>
            </a:r>
          </a:p>
          <a:p>
            <a:pPr lvl="1"/>
            <a:r>
              <a:rPr lang="en-US" dirty="0"/>
              <a:t>Transit virtual path building</a:t>
            </a:r>
          </a:p>
          <a:p>
            <a:pPr lvl="1"/>
            <a:r>
              <a:rPr lang="en-US" dirty="0"/>
              <a:t>30 minute time periods</a:t>
            </a:r>
          </a:p>
          <a:p>
            <a:pPr lvl="1"/>
            <a:r>
              <a:rPr lang="en-US" dirty="0"/>
              <a:t>ARC stop time choice model</a:t>
            </a:r>
          </a:p>
          <a:p>
            <a:pPr lvl="1"/>
            <a:r>
              <a:rPr lang="en-US" dirty="0"/>
              <a:t>Telecommuting</a:t>
            </a:r>
          </a:p>
          <a:p>
            <a:pPr lvl="1"/>
            <a:r>
              <a:rPr lang="en-US" dirty="0"/>
              <a:t>Transit pass and toll transponder ownership</a:t>
            </a:r>
          </a:p>
          <a:p>
            <a:pPr lvl="1"/>
            <a:r>
              <a:rPr lang="en-US" dirty="0"/>
              <a:t>Explicit school pickup/</a:t>
            </a:r>
            <a:r>
              <a:rPr lang="en-US" dirty="0" err="1"/>
              <a:t>dropoff</a:t>
            </a:r>
            <a:r>
              <a:rPr lang="en-US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762136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974E-C1F0-40B7-A61B-CBA106CC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27" y="1709738"/>
            <a:ext cx="10146722" cy="878479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EB555F-BDD2-45A3-95AA-CECA411D7E87}"/>
              </a:ext>
            </a:extLst>
          </p:cNvPr>
          <p:cNvSpPr txBox="1"/>
          <p:nvPr/>
        </p:nvSpPr>
        <p:spPr>
          <a:xfrm>
            <a:off x="1344997" y="2719633"/>
            <a:ext cx="65356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Bill </a:t>
            </a:r>
            <a:r>
              <a:rPr lang="en-US" dirty="0" err="1"/>
              <a:t>Keyrouze</a:t>
            </a:r>
            <a:r>
              <a:rPr lang="en-US" dirty="0"/>
              <a:t>, AMPO, bkeyrouze@ampo.org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 Stabler, RSG, ben.stabler@rsginc.com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Joe Castiglione, SFCTA, joe.castiglione@sfcta.org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https://github.com/ActivitySim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Getting Started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https://activitysim.github.io/activitysim/gettingstarted.html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2240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9765-4F43-452E-A8F2-824622FF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ActivitySim</a:t>
            </a:r>
            <a:r>
              <a:rPr lang="en-US" dirty="0"/>
              <a:t> Project Goals &amp;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F294-3F21-4C36-A198-9D730F06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546" y="2272144"/>
            <a:ext cx="4091710" cy="3600018"/>
          </a:xfrm>
        </p:spPr>
        <p:txBody>
          <a:bodyPr>
            <a:normAutofit/>
          </a:bodyPr>
          <a:lstStyle/>
          <a:p>
            <a:r>
              <a:rPr lang="en-US" sz="2400" dirty="0"/>
              <a:t>Create an activity-based travel model platform</a:t>
            </a:r>
          </a:p>
          <a:p>
            <a:r>
              <a:rPr lang="en-US" sz="2400" dirty="0"/>
              <a:t>Unify best practices</a:t>
            </a:r>
          </a:p>
          <a:p>
            <a:r>
              <a:rPr lang="en-US" sz="2400" dirty="0"/>
              <a:t>Reduce development costs</a:t>
            </a:r>
          </a:p>
          <a:p>
            <a:r>
              <a:rPr lang="en-US" sz="2400" dirty="0"/>
              <a:t>Reduce maintenance costs</a:t>
            </a:r>
          </a:p>
          <a:p>
            <a:r>
              <a:rPr lang="en-US" sz="2400" dirty="0"/>
              <a:t>Collaborate</a:t>
            </a:r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F77BA3-D986-488E-8886-CD54E9D842AA}"/>
              </a:ext>
            </a:extLst>
          </p:cNvPr>
          <p:cNvSpPr txBox="1">
            <a:spLocks/>
          </p:cNvSpPr>
          <p:nvPr/>
        </p:nvSpPr>
        <p:spPr>
          <a:xfrm>
            <a:off x="1717963" y="1474718"/>
            <a:ext cx="4793673" cy="94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1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Goals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BBC10F-43E1-4F66-B210-8B99BDDF3996}"/>
              </a:ext>
            </a:extLst>
          </p:cNvPr>
          <p:cNvSpPr txBox="1">
            <a:spLocks/>
          </p:cNvSpPr>
          <p:nvPr/>
        </p:nvSpPr>
        <p:spPr>
          <a:xfrm>
            <a:off x="7169686" y="2272144"/>
            <a:ext cx="4341091" cy="360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Open Source</a:t>
            </a:r>
          </a:p>
          <a:p>
            <a:r>
              <a:rPr lang="en-US" sz="2400" dirty="0"/>
              <a:t>User-friendly</a:t>
            </a:r>
          </a:p>
          <a:p>
            <a:r>
              <a:rPr lang="en-US" sz="2400" dirty="0"/>
              <a:t>Documented</a:t>
            </a:r>
          </a:p>
          <a:p>
            <a:r>
              <a:rPr lang="en-US" sz="2400" dirty="0"/>
              <a:t>Stable</a:t>
            </a:r>
          </a:p>
          <a:p>
            <a:r>
              <a:rPr lang="en-US" sz="2400" dirty="0"/>
              <a:t>Extensible / Flexible</a:t>
            </a:r>
          </a:p>
          <a:p>
            <a:r>
              <a:rPr lang="en-US" sz="2400" dirty="0"/>
              <a:t>Optimized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A38466-D05A-421E-B7AA-451ABD34742D}"/>
              </a:ext>
            </a:extLst>
          </p:cNvPr>
          <p:cNvSpPr txBox="1">
            <a:spLocks/>
          </p:cNvSpPr>
          <p:nvPr/>
        </p:nvSpPr>
        <p:spPr>
          <a:xfrm>
            <a:off x="6717104" y="1474718"/>
            <a:ext cx="4793673" cy="94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81A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204813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44959-706C-450B-8B64-6316F6A9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ActivitySim</a:t>
            </a:r>
            <a:r>
              <a:rPr lang="en-US" dirty="0"/>
              <a:t>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82A6-D910-4D4A-A044-AABC7C76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327" y="1825625"/>
            <a:ext cx="10139960" cy="4351338"/>
          </a:xfrm>
        </p:spPr>
        <p:txBody>
          <a:bodyPr/>
          <a:lstStyle/>
          <a:p>
            <a:r>
              <a:rPr lang="en-US" dirty="0"/>
              <a:t>Create agency partnership</a:t>
            </a:r>
          </a:p>
          <a:p>
            <a:r>
              <a:rPr lang="en-US" dirty="0"/>
              <a:t>Design based on an existing best practice model</a:t>
            </a:r>
            <a:br>
              <a:rPr lang="en-US" dirty="0"/>
            </a:br>
            <a:r>
              <a:rPr lang="en-US" dirty="0"/>
              <a:t>(MTC’s CT-RAMP)</a:t>
            </a:r>
          </a:p>
          <a:p>
            <a:r>
              <a:rPr lang="en-US" dirty="0"/>
              <a:t>Implement in Python using best software development practices and popular data science libraries (pandas, </a:t>
            </a:r>
            <a:r>
              <a:rPr lang="en-US" dirty="0" err="1"/>
              <a:t>numpy</a:t>
            </a:r>
            <a:r>
              <a:rPr lang="en-US" dirty="0"/>
              <a:t>)</a:t>
            </a:r>
          </a:p>
          <a:p>
            <a:r>
              <a:rPr lang="en-US" dirty="0"/>
              <a:t>Facilitate extensibility through modular design</a:t>
            </a:r>
          </a:p>
          <a:p>
            <a:r>
              <a:rPr lang="en-US" dirty="0"/>
              <a:t>Continuously integrate and test</a:t>
            </a:r>
          </a:p>
          <a:p>
            <a:r>
              <a:rPr lang="en-US" dirty="0"/>
              <a:t>Document comprehensively</a:t>
            </a:r>
          </a:p>
        </p:txBody>
      </p:sp>
    </p:spTree>
    <p:extLst>
      <p:ext uri="{BB962C8B-B14F-4D97-AF65-F5344CB8AC3E}">
        <p14:creationId xmlns:p14="http://schemas.microsoft.com/office/powerpoint/2010/main" val="114282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5F85-0B47-430F-BE2B-2A3E0561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5AAA-9686-42A1-B855-1DC2FCDF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382" y="1825625"/>
            <a:ext cx="10176906" cy="4351338"/>
          </a:xfrm>
        </p:spPr>
        <p:txBody>
          <a:bodyPr/>
          <a:lstStyle/>
          <a:p>
            <a:r>
              <a:rPr lang="en-US" dirty="0"/>
              <a:t>AMPO-led</a:t>
            </a:r>
          </a:p>
          <a:p>
            <a:r>
              <a:rPr lang="en-US" dirty="0"/>
              <a:t>All agency partners participate in decision making</a:t>
            </a:r>
          </a:p>
          <a:p>
            <a:r>
              <a:rPr lang="en-US" dirty="0"/>
              <a:t>Project Management Committee (PMC) sets annual development priorities</a:t>
            </a:r>
          </a:p>
          <a:p>
            <a:r>
              <a:rPr lang="en-US" dirty="0"/>
              <a:t>Pooled funding</a:t>
            </a:r>
          </a:p>
          <a:p>
            <a:r>
              <a:rPr lang="en-US" dirty="0"/>
              <a:t>New agencies are welcome</a:t>
            </a:r>
          </a:p>
          <a:p>
            <a:r>
              <a:rPr lang="en-US" dirty="0"/>
              <a:t>6 years of successful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2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62D-B5E8-497D-B428-059FD7F1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Activity-Based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2978-34F1-4D18-A7A8-7633029A3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8" y="1825625"/>
            <a:ext cx="1019537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Predict demand for travel</a:t>
            </a:r>
          </a:p>
          <a:p>
            <a:pPr lvl="1"/>
            <a:r>
              <a:rPr lang="en-US" dirty="0"/>
              <a:t>Types and amounts of activities</a:t>
            </a:r>
          </a:p>
          <a:p>
            <a:pPr lvl="1"/>
            <a:r>
              <a:rPr lang="en-US" dirty="0"/>
              <a:t>Destinations</a:t>
            </a:r>
          </a:p>
          <a:p>
            <a:pPr lvl="1"/>
            <a:r>
              <a:rPr lang="en-US" dirty="0"/>
              <a:t>Travel modes</a:t>
            </a:r>
          </a:p>
          <a:p>
            <a:pPr lvl="1"/>
            <a:r>
              <a:rPr lang="en-US" dirty="0"/>
              <a:t>Timing</a:t>
            </a:r>
          </a:p>
          <a:p>
            <a:r>
              <a:rPr lang="en-US" dirty="0"/>
              <a:t>Inputs</a:t>
            </a:r>
          </a:p>
          <a:p>
            <a:pPr lvl="1"/>
            <a:r>
              <a:rPr lang="en-US" dirty="0"/>
              <a:t>Synthetic population</a:t>
            </a:r>
          </a:p>
          <a:p>
            <a:pPr lvl="1"/>
            <a:r>
              <a:rPr lang="en-US" dirty="0"/>
              <a:t>Employment and land use</a:t>
            </a:r>
          </a:p>
          <a:p>
            <a:pPr lvl="1"/>
            <a:r>
              <a:rPr lang="en-US" dirty="0"/>
              <a:t>Network performance (travel times, costs, transfers,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Behavioral assumptions</a:t>
            </a:r>
          </a:p>
          <a:p>
            <a:r>
              <a:rPr lang="en-US" dirty="0"/>
              <a:t>Mostly discrete choice model components</a:t>
            </a:r>
          </a:p>
          <a:p>
            <a:r>
              <a:rPr lang="en-US" dirty="0"/>
              <a:t>Disaggregate</a:t>
            </a:r>
          </a:p>
          <a:p>
            <a:r>
              <a:rPr lang="en-US" dirty="0"/>
              <a:t>Monte Carlo simulation</a:t>
            </a:r>
          </a:p>
        </p:txBody>
      </p:sp>
    </p:spTree>
    <p:extLst>
      <p:ext uri="{BB962C8B-B14F-4D97-AF65-F5344CB8AC3E}">
        <p14:creationId xmlns:p14="http://schemas.microsoft.com/office/powerpoint/2010/main" val="72183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5C83-B726-4279-8B16-593652B4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&amp;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D600-D560-4F6D-9BFD-6FF8B9E2D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090" y="1825625"/>
            <a:ext cx="634632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Accessibilities</a:t>
            </a:r>
          </a:p>
          <a:p>
            <a:r>
              <a:rPr lang="en-US" dirty="0"/>
              <a:t>Work and school location</a:t>
            </a:r>
          </a:p>
          <a:p>
            <a:r>
              <a:rPr lang="en-US" dirty="0"/>
              <a:t>Auto ownership and parking</a:t>
            </a:r>
          </a:p>
          <a:p>
            <a:r>
              <a:rPr lang="en-US" dirty="0"/>
              <a:t>Daily activity patterns (intra-HH)</a:t>
            </a:r>
          </a:p>
          <a:p>
            <a:r>
              <a:rPr lang="en-US" dirty="0"/>
              <a:t>Individual tours, joint tours, and stops by activity purpose</a:t>
            </a:r>
          </a:p>
          <a:p>
            <a:pPr lvl="1"/>
            <a:r>
              <a:rPr lang="en-US" dirty="0"/>
              <a:t>Frequency</a:t>
            </a:r>
          </a:p>
          <a:p>
            <a:pPr lvl="1"/>
            <a:r>
              <a:rPr lang="en-US" dirty="0"/>
              <a:t>Composition</a:t>
            </a:r>
          </a:p>
          <a:p>
            <a:pPr lvl="1"/>
            <a:r>
              <a:rPr lang="en-US" dirty="0"/>
              <a:t>Participation</a:t>
            </a:r>
          </a:p>
          <a:p>
            <a:pPr lvl="1"/>
            <a:r>
              <a:rPr lang="en-US" dirty="0"/>
              <a:t>Scheduling</a:t>
            </a:r>
          </a:p>
          <a:p>
            <a:r>
              <a:rPr lang="en-US" dirty="0"/>
              <a:t>Tour and trip destination choice</a:t>
            </a:r>
          </a:p>
          <a:p>
            <a:r>
              <a:rPr lang="en-US" dirty="0"/>
              <a:t>Tour and trip mode choice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AE4EF-F644-42AC-9D20-AEB09D247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417" y="1701708"/>
            <a:ext cx="3999124" cy="42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A3F6-8BCB-49DF-868F-8A092261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Initial Implementation (MTC)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FF1D1-D290-4825-8B56-37D47E54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64" y="1825625"/>
            <a:ext cx="514465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Detailed activity purposes</a:t>
            </a:r>
          </a:p>
          <a:p>
            <a:pPr lvl="1"/>
            <a:r>
              <a:rPr lang="en-US" sz="2000" dirty="0"/>
              <a:t>Work</a:t>
            </a:r>
          </a:p>
          <a:p>
            <a:pPr lvl="1"/>
            <a:r>
              <a:rPr lang="en-US" sz="2000" dirty="0"/>
              <a:t>School (grade, high, university)</a:t>
            </a:r>
          </a:p>
          <a:p>
            <a:pPr lvl="1"/>
            <a:r>
              <a:rPr lang="en-US" sz="2000" dirty="0"/>
              <a:t>Shopping</a:t>
            </a:r>
          </a:p>
          <a:p>
            <a:pPr lvl="1"/>
            <a:r>
              <a:rPr lang="en-US" sz="2000" dirty="0"/>
              <a:t>Social / recreational</a:t>
            </a:r>
          </a:p>
          <a:p>
            <a:pPr lvl="1"/>
            <a:r>
              <a:rPr lang="en-US" sz="2000" dirty="0"/>
              <a:t>Escorting</a:t>
            </a:r>
          </a:p>
          <a:p>
            <a:pPr lvl="1"/>
            <a:r>
              <a:rPr lang="en-US" sz="2000" dirty="0"/>
              <a:t>Eat out</a:t>
            </a:r>
          </a:p>
          <a:p>
            <a:pPr lvl="1"/>
            <a:r>
              <a:rPr lang="en-US" sz="2000" dirty="0"/>
              <a:t>Other maintenance</a:t>
            </a:r>
          </a:p>
          <a:p>
            <a:pPr lvl="1"/>
            <a:r>
              <a:rPr lang="en-US" sz="2000" dirty="0"/>
              <a:t>Other discretionary</a:t>
            </a:r>
          </a:p>
          <a:p>
            <a:r>
              <a:rPr lang="en-US" sz="2400" dirty="0"/>
              <a:t>Temporal resolution</a:t>
            </a:r>
          </a:p>
          <a:p>
            <a:pPr lvl="1"/>
            <a:r>
              <a:rPr lang="en-US" sz="2000" dirty="0"/>
              <a:t>1 hour</a:t>
            </a:r>
          </a:p>
          <a:p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A498A3-DB5A-43A1-8BDD-82D09B180D97}"/>
              </a:ext>
            </a:extLst>
          </p:cNvPr>
          <p:cNvSpPr txBox="1">
            <a:spLocks/>
          </p:cNvSpPr>
          <p:nvPr/>
        </p:nvSpPr>
        <p:spPr>
          <a:xfrm>
            <a:off x="6128338" y="1825625"/>
            <a:ext cx="60636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Modes</a:t>
            </a:r>
          </a:p>
          <a:p>
            <a:pPr lvl="1"/>
            <a:r>
              <a:rPr lang="en-US" dirty="0"/>
              <a:t>SOV (free, pay)</a:t>
            </a:r>
          </a:p>
          <a:p>
            <a:pPr lvl="1"/>
            <a:r>
              <a:rPr lang="en-US" dirty="0"/>
              <a:t>HOV2 (free, pay)</a:t>
            </a:r>
          </a:p>
          <a:p>
            <a:pPr lvl="1"/>
            <a:r>
              <a:rPr lang="en-US" dirty="0"/>
              <a:t>HOV3+ (free, pay)</a:t>
            </a:r>
          </a:p>
          <a:p>
            <a:pPr lvl="1"/>
            <a:r>
              <a:rPr lang="en-US" dirty="0"/>
              <a:t>Walk</a:t>
            </a:r>
          </a:p>
          <a:p>
            <a:pPr lvl="1"/>
            <a:r>
              <a:rPr lang="en-US" dirty="0"/>
              <a:t>Bike</a:t>
            </a:r>
          </a:p>
          <a:p>
            <a:pPr lvl="1"/>
            <a:r>
              <a:rPr lang="en-US" dirty="0"/>
              <a:t>Local Bus (walk / drive access)</a:t>
            </a:r>
          </a:p>
          <a:p>
            <a:pPr lvl="1"/>
            <a:r>
              <a:rPr lang="en-US" dirty="0"/>
              <a:t>Light-Rail (walk / drive access)</a:t>
            </a:r>
          </a:p>
          <a:p>
            <a:pPr lvl="1"/>
            <a:r>
              <a:rPr lang="en-US" dirty="0"/>
              <a:t>Express Bus (walk / drive access)</a:t>
            </a:r>
          </a:p>
          <a:p>
            <a:pPr lvl="1"/>
            <a:r>
              <a:rPr lang="en-US" dirty="0"/>
              <a:t>Bus Rapid Transit (walk / drive access)</a:t>
            </a:r>
          </a:p>
          <a:p>
            <a:pPr lvl="1"/>
            <a:r>
              <a:rPr lang="en-US" dirty="0"/>
              <a:t>Heavy Rail (walk / drive access)</a:t>
            </a:r>
          </a:p>
          <a:p>
            <a:r>
              <a:rPr lang="en-US" dirty="0"/>
              <a:t>Spatial resolution</a:t>
            </a:r>
          </a:p>
          <a:p>
            <a:pPr lvl="1"/>
            <a:r>
              <a:rPr lang="en-US" dirty="0"/>
              <a:t>TAZs</a:t>
            </a:r>
          </a:p>
          <a:p>
            <a:pPr lvl="1"/>
            <a:r>
              <a:rPr lang="en-US" dirty="0"/>
              <a:t>MAZs (in development)</a:t>
            </a:r>
          </a:p>
        </p:txBody>
      </p:sp>
    </p:spTree>
    <p:extLst>
      <p:ext uri="{BB962C8B-B14F-4D97-AF65-F5344CB8AC3E}">
        <p14:creationId xmlns:p14="http://schemas.microsoft.com/office/powerpoint/2010/main" val="18162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A3F6-8BCB-49DF-868F-8A092261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Platform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1779D7-A08B-4019-A143-DA44DE544F4B}"/>
              </a:ext>
            </a:extLst>
          </p:cNvPr>
          <p:cNvSpPr txBox="1">
            <a:spLocks/>
          </p:cNvSpPr>
          <p:nvPr/>
        </p:nvSpPr>
        <p:spPr>
          <a:xfrm>
            <a:off x="1311564" y="1825625"/>
            <a:ext cx="101307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Utilities</a:t>
            </a:r>
          </a:p>
          <a:p>
            <a:pPr lvl="1"/>
            <a:r>
              <a:rPr lang="en-US" dirty="0"/>
              <a:t>Expressed as user configurable pandas Python expressions</a:t>
            </a:r>
          </a:p>
          <a:p>
            <a:r>
              <a:rPr lang="en-US" dirty="0"/>
              <a:t>Multiprocessing</a:t>
            </a:r>
          </a:p>
          <a:p>
            <a:pPr lvl="1"/>
            <a:r>
              <a:rPr lang="en-US" dirty="0"/>
              <a:t>Configuration flexibility</a:t>
            </a:r>
          </a:p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Model can be started / stopped at any point (with stable random numbers)</a:t>
            </a:r>
          </a:p>
          <a:p>
            <a:r>
              <a:rPr lang="en-US" dirty="0"/>
              <a:t>Tracing &amp; Logging</a:t>
            </a:r>
          </a:p>
          <a:p>
            <a:pPr lvl="1"/>
            <a:r>
              <a:rPr lang="en-US" dirty="0"/>
              <a:t>All calculations traced to CSVs for tagged households and ODs</a:t>
            </a:r>
          </a:p>
          <a:p>
            <a:r>
              <a:rPr lang="en-US" dirty="0"/>
              <a:t>Shadow pricing</a:t>
            </a:r>
          </a:p>
        </p:txBody>
      </p:sp>
    </p:spTree>
    <p:extLst>
      <p:ext uri="{BB962C8B-B14F-4D97-AF65-F5344CB8AC3E}">
        <p14:creationId xmlns:p14="http://schemas.microsoft.com/office/powerpoint/2010/main" val="274135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1405</Words>
  <Application>Microsoft Office PowerPoint</Application>
  <PresentationFormat>Widescreen</PresentationFormat>
  <Paragraphs>352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</vt:lpstr>
      <vt:lpstr>Office Theme</vt:lpstr>
      <vt:lpstr>ActivitySim Tutorial</vt:lpstr>
      <vt:lpstr>What is ActivitySim?</vt:lpstr>
      <vt:lpstr>ActivitySim Project Goals &amp; Principles</vt:lpstr>
      <vt:lpstr>ActivitySim Approach</vt:lpstr>
      <vt:lpstr>Agency Partnership</vt:lpstr>
      <vt:lpstr>Activity-Based Models</vt:lpstr>
      <vt:lpstr>Structure &amp; Components</vt:lpstr>
      <vt:lpstr>Features of Initial Implementation (MTC)</vt:lpstr>
      <vt:lpstr>Features of Platform</vt:lpstr>
      <vt:lpstr>Data Requirements</vt:lpstr>
      <vt:lpstr>Implementation Requirements</vt:lpstr>
      <vt:lpstr>Current Runtime Performance</vt:lpstr>
      <vt:lpstr>Getting Started with ActivitySim</vt:lpstr>
      <vt:lpstr>Installing</vt:lpstr>
      <vt:lpstr>Configuring &amp; Running</vt:lpstr>
      <vt:lpstr>Auto Ownership Model Example</vt:lpstr>
      <vt:lpstr>Auto Ownership Model Example</vt:lpstr>
      <vt:lpstr>Auto Ownership Model Example</vt:lpstr>
      <vt:lpstr>Auto Ownership Model Example</vt:lpstr>
      <vt:lpstr>Run Model Example</vt:lpstr>
      <vt:lpstr>Outputs Example</vt:lpstr>
      <vt:lpstr>Verification Results</vt:lpstr>
      <vt:lpstr>Sensitivity Testing (Auto Operating Cost)</vt:lpstr>
      <vt:lpstr>Sensitivity Testing (Auto Operating Cost)</vt:lpstr>
      <vt:lpstr>What’s Next with ActivitySim?</vt:lpstr>
      <vt:lpstr>Partner Implementation</vt:lpstr>
      <vt:lpstr>Future Development Plans</vt:lpstr>
      <vt:lpstr>Future Development Plans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Roper</dc:creator>
  <cp:lastModifiedBy>Ben Stabler</cp:lastModifiedBy>
  <cp:revision>66</cp:revision>
  <dcterms:created xsi:type="dcterms:W3CDTF">2018-10-17T19:26:46Z</dcterms:created>
  <dcterms:modified xsi:type="dcterms:W3CDTF">2019-10-08T18:54:38Z</dcterms:modified>
</cp:coreProperties>
</file>